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210 Supersize Black"/>
      <p:regular r:id="rId29"/>
    </p:embeddedFont>
    <p:embeddedFont>
      <p:font typeface="Noto Sans CJK KR Bold"/>
      <p:bold r:id="rId30"/>
    </p:embeddedFont>
    <p:embeddedFont>
      <p:font typeface="Noto Sans Korean Regular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1.fntdata" Type="http://schemas.openxmlformats.org/officeDocument/2006/relationships/font"/><Relationship Id="rId3" Target="viewProps.xml" Type="http://schemas.openxmlformats.org/officeDocument/2006/relationships/viewProps"/><Relationship Id="rId30" Target="fonts/font2.fntdata" Type="http://schemas.openxmlformats.org/officeDocument/2006/relationships/font"/><Relationship Id="rId31" Target="fonts/font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15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gif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5.png" Type="http://schemas.openxmlformats.org/officeDocument/2006/relationships/image"/><Relationship Id="rId5" Target="../media/image46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5.png" Type="http://schemas.openxmlformats.org/officeDocument/2006/relationships/image"/><Relationship Id="rId5" Target="../media/image47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5.png" Type="http://schemas.openxmlformats.org/officeDocument/2006/relationships/image"/><Relationship Id="rId5" Target="../media/image48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gif" Type="http://schemas.openxmlformats.org/officeDocument/2006/relationships/image"/><Relationship Id="rId3" Target="../media/image49.gif" Type="http://schemas.openxmlformats.org/officeDocument/2006/relationships/image"/><Relationship Id="rId4" Target="../media/image50.gif" Type="http://schemas.openxmlformats.org/officeDocument/2006/relationships/image"/><Relationship Id="rId5" Target="../media/image51.gif" Type="http://schemas.openxmlformats.org/officeDocument/2006/relationships/image"/><Relationship Id="rId6" Target="../media/image52.gif" Type="http://schemas.openxmlformats.org/officeDocument/2006/relationships/image"/><Relationship Id="rId7" Target="../media/image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gi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6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7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8.gif" Type="http://schemas.openxmlformats.org/officeDocument/2006/relationships/image"/><Relationship Id="rId4" Target="../media/image59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2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 rot="0">
            <a:off x="9359900" y="2273300"/>
            <a:ext cx="5943600" cy="5740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 rot="0">
            <a:off x="3365500" y="1219200"/>
            <a:ext cx="8013700" cy="8013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30300" y="3898900"/>
            <a:ext cx="9499600" cy="1943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0900" b="false" i="false" u="none" strike="noStrike" spc="-600">
                <a:solidFill>
                  <a:srgbClr val="FFFFFF"/>
                </a:solidFill>
                <a:latin typeface="S-Core Dream 6 Bold"/>
              </a:rPr>
              <a:t>BILLON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0300" y="6083300"/>
            <a:ext cx="96901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친환경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모바일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통합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영수증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플랫폼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S-Core Dream 5 Medium"/>
              </a:rPr>
              <a:t>, BILLON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0300" y="939800"/>
            <a:ext cx="4953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487"/>
              </a:lnSpc>
            </a:pPr>
            <a:r>
              <a:rPr lang="ko-KR" sz="1600" b="false" i="false" u="none" strike="noStrike" spc="100">
                <a:solidFill>
                  <a:srgbClr val="FFFFFF"/>
                </a:solidFill>
                <a:ea typeface="S-Core Dream 4 Regular"/>
              </a:rPr>
              <a:t>한화</a:t>
            </a:r>
            <a:r>
              <a:rPr lang="en-US" sz="1600" b="false" i="false" u="none" strike="noStrike" spc="100">
                <a:solidFill>
                  <a:srgbClr val="FFFFFF"/>
                </a:solidFill>
                <a:latin typeface="S-Core Dream 4 Regular"/>
              </a:rPr>
              <a:t> BEYOND SW</a:t>
            </a:r>
            <a:r>
              <a:rPr lang="ko-KR" sz="1600" b="false" i="false" u="none" strike="noStrike" spc="100">
                <a:solidFill>
                  <a:srgbClr val="FFFFFF"/>
                </a:solidFill>
                <a:ea typeface="S-Core Dream 4 Regular"/>
              </a:rPr>
              <a:t>캠프</a:t>
            </a:r>
            <a:r>
              <a:rPr lang="en-US" sz="1600" b="false" i="false" u="none" strike="noStrike" spc="100">
                <a:solidFill>
                  <a:srgbClr val="FFFFFF"/>
                </a:solidFill>
                <a:latin typeface="S-Core Dream 4 Regular"/>
              </a:rPr>
              <a:t> 15</a:t>
            </a:r>
            <a:r>
              <a:rPr lang="ko-KR" sz="1600" b="false" i="false" u="none" strike="noStrike" spc="100">
                <a:solidFill>
                  <a:srgbClr val="FFFFFF"/>
                </a:solidFill>
                <a:ea typeface="S-Core Dream 4 Regular"/>
              </a:rPr>
              <a:t>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88100" y="1790700"/>
            <a:ext cx="11480800" cy="697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05000" y="5359400"/>
            <a:ext cx="69342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S-Core Dream 8 Heavy"/>
              </a:rPr>
              <a:t>주요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8 Heavy"/>
              </a:rPr>
              <a:t>테이블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8 Heavy"/>
              </a:rPr>
              <a:t>및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8 Heavy"/>
              </a:rPr>
              <a:t>관계성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8 Heavy"/>
              </a:rPr>
              <a:t>설계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5000" y="4025900"/>
            <a:ext cx="146304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5800" b="false" i="false" u="none" strike="noStrike" spc="-200">
                <a:solidFill>
                  <a:srgbClr val="8229FF"/>
                </a:solidFill>
                <a:ea typeface="S-Core Dream 8 Heavy"/>
              </a:rPr>
              <a:t>물리</a:t>
            </a:r>
            <a:r>
              <a:rPr lang="en-US" sz="5800" b="false" i="false" u="none" strike="noStrike" spc="-200">
                <a:solidFill>
                  <a:srgbClr val="8229FF"/>
                </a:solidFill>
                <a:latin typeface="S-Core Dream 8 Heavy"/>
              </a:rPr>
              <a:t> </a:t>
            </a:r>
            <a:r>
              <a:rPr lang="ko-KR" sz="5800" b="false" i="false" u="none" strike="noStrike" spc="-200">
                <a:solidFill>
                  <a:srgbClr val="8229FF"/>
                </a:solidFill>
                <a:ea typeface="S-Core Dream 8 Heavy"/>
              </a:rPr>
              <a:t>모델링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2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 rot="0">
            <a:off x="723900" y="571500"/>
            <a:ext cx="13335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9000"/>
          </a:blip>
          <a:stretch>
            <a:fillRect/>
          </a:stretch>
        </p:blipFill>
        <p:spPr>
          <a:xfrm rot="0">
            <a:off x="1219200" y="1168400"/>
            <a:ext cx="1651000" cy="160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0" y="6438900"/>
            <a:ext cx="5892800" cy="908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24900" y="1371600"/>
            <a:ext cx="4305300" cy="3657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84200" y="1371600"/>
            <a:ext cx="4686300" cy="355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96500" y="2197100"/>
            <a:ext cx="1358900" cy="133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84400" y="2273300"/>
            <a:ext cx="1536700" cy="151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8500" y="4102100"/>
            <a:ext cx="9385300" cy="1155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500" b="false" i="false" u="none" strike="noStrike" spc="-300">
                <a:solidFill>
                  <a:srgbClr val="FFFFFF"/>
                </a:solidFill>
                <a:ea typeface="S-Core Dream 8 Heavy"/>
              </a:rPr>
              <a:t>주요</a:t>
            </a:r>
            <a:r>
              <a:rPr lang="en-US" sz="65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6500" b="false" i="false" u="none" strike="noStrike" spc="-300">
                <a:solidFill>
                  <a:srgbClr val="FFFFFF"/>
                </a:solidFill>
                <a:ea typeface="S-Core Dream 8 Heavy"/>
              </a:rPr>
              <a:t>기능</a:t>
            </a:r>
            <a:r>
              <a:rPr lang="en-US" sz="65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6500" b="false" i="false" u="none" strike="noStrike" spc="-300">
                <a:solidFill>
                  <a:srgbClr val="FFFFFF"/>
                </a:solidFill>
                <a:ea typeface="S-Core Dream 8 Heavy"/>
              </a:rPr>
              <a:t>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500" y="5410200"/>
            <a:ext cx="96901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모바일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영수증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발행부터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혜택까지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다양한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기능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S-Core Dream 5 Medium"/>
              </a:rPr>
              <a:t>구현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04400" y="3670300"/>
            <a:ext cx="24638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210 Supersize Black"/>
              </a:rPr>
              <a:t>포인트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210 Supersize Black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210 Supersize Black"/>
              </a:rPr>
              <a:t>관리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24900" y="5664200"/>
            <a:ext cx="4292600" cy="3784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486900" y="8242300"/>
            <a:ext cx="28448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100">
                <a:solidFill>
                  <a:srgbClr val="FFFFFF"/>
                </a:solidFill>
                <a:ea typeface="210 Supersize Black"/>
              </a:rPr>
              <a:t>사용자별</a:t>
            </a:r>
            <a:r>
              <a:rPr lang="en-US" sz="2600" b="false" i="false" u="none" strike="noStrike" spc="-100">
                <a:solidFill>
                  <a:srgbClr val="FFFFFF"/>
                </a:solidFill>
                <a:latin typeface="210 Supersize Black"/>
              </a:rPr>
              <a:t> </a:t>
            </a:r>
            <a:r>
              <a:rPr lang="ko-KR" sz="2600" b="false" i="false" u="none" strike="noStrike" spc="-100">
                <a:solidFill>
                  <a:srgbClr val="FFFFFF"/>
                </a:solidFill>
                <a:ea typeface="210 Supersize Black"/>
              </a:rPr>
              <a:t>패턴</a:t>
            </a:r>
            <a:r>
              <a:rPr lang="en-US" sz="2600" b="false" i="false" u="none" strike="noStrike" spc="-100">
                <a:solidFill>
                  <a:srgbClr val="FFFFFF"/>
                </a:solidFill>
                <a:latin typeface="210 Supersize Black"/>
              </a:rPr>
              <a:t> </a:t>
            </a:r>
            <a:r>
              <a:rPr lang="ko-KR" sz="2600" b="false" i="false" u="none" strike="noStrike" spc="-100">
                <a:solidFill>
                  <a:srgbClr val="FFFFFF"/>
                </a:solidFill>
                <a:ea typeface="210 Supersize Black"/>
              </a:rPr>
              <a:t>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62100" y="3886200"/>
            <a:ext cx="29972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210 Supersize Black"/>
              </a:rPr>
              <a:t>베스트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210 Supersize Black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210 Supersize Black"/>
              </a:rPr>
              <a:t>리뷰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210 Supersize Black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210 Supersize Black"/>
              </a:rPr>
              <a:t>선정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10800" y="6629400"/>
            <a:ext cx="1498600" cy="1498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84200" y="5664200"/>
            <a:ext cx="4406900" cy="3708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33600" y="6261100"/>
            <a:ext cx="1816100" cy="1816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843000" y="8420100"/>
            <a:ext cx="37846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210 Supersize Black"/>
              </a:rPr>
              <a:t>매장별</a:t>
            </a:r>
            <a:r>
              <a:rPr lang="en-US" sz="2700" b="false" i="false" u="none" strike="noStrike">
                <a:solidFill>
                  <a:srgbClr val="FFFFFF"/>
                </a:solidFill>
                <a:latin typeface="210 Supersize Black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210 Supersize Black"/>
              </a:rPr>
              <a:t>판매</a:t>
            </a:r>
            <a:r>
              <a:rPr lang="en-US" sz="2700" b="false" i="false" u="none" strike="noStrike">
                <a:solidFill>
                  <a:srgbClr val="FFFFFF"/>
                </a:solidFill>
                <a:latin typeface="210 Supersize Black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210 Supersize Black"/>
              </a:rPr>
              <a:t>패턴</a:t>
            </a:r>
            <a:r>
              <a:rPr lang="en-US" sz="2700" b="false" i="false" u="none" strike="noStrike">
                <a:solidFill>
                  <a:srgbClr val="FFFFFF"/>
                </a:solidFill>
                <a:latin typeface="210 Supersize Black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210 Supersize Black"/>
              </a:rPr>
              <a:t>분석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37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16700" y="1473200"/>
            <a:ext cx="11430000" cy="871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51700" y="2019300"/>
            <a:ext cx="10147300" cy="762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1371600"/>
            <a:ext cx="5689600" cy="892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85800" y="139700"/>
            <a:ext cx="15024100" cy="889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포인트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적립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-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초기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데이터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확인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&amp;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프로시저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등록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확인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37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16700" y="1473200"/>
            <a:ext cx="11430000" cy="871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371600"/>
            <a:ext cx="5689600" cy="892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51700" y="2019300"/>
            <a:ext cx="10147300" cy="7620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85800" y="139700"/>
            <a:ext cx="15024100" cy="889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포인트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적립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-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영수증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발행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&amp;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포인트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적립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37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16700" y="1473200"/>
            <a:ext cx="11430000" cy="871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371600"/>
            <a:ext cx="5689600" cy="892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51700" y="2019300"/>
            <a:ext cx="10172700" cy="7620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85800" y="139700"/>
            <a:ext cx="15024100" cy="889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포인트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적립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-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포인트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물품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교환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(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사용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37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16700" y="1473200"/>
            <a:ext cx="11430000" cy="871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371600"/>
            <a:ext cx="5689600" cy="892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51700" y="2019300"/>
            <a:ext cx="10160000" cy="7620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85800" y="139700"/>
            <a:ext cx="15024100" cy="889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포인트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적립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-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영수증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취소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&amp;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포인트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적립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취소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2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4500" y="1473200"/>
            <a:ext cx="5778500" cy="3606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00800" y="1473200"/>
            <a:ext cx="5778500" cy="3606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4500" y="5969000"/>
            <a:ext cx="5778500" cy="360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00800" y="5969000"/>
            <a:ext cx="5778500" cy="360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44400" y="3810000"/>
            <a:ext cx="5778500" cy="360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83600" y="266700"/>
            <a:ext cx="1130300" cy="1117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87400" y="381000"/>
            <a:ext cx="15024100" cy="889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포인트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적립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-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기능들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6900" y="5156200"/>
            <a:ext cx="5473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잔여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포인트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초과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물품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구매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시도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에러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반환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91300" y="5156200"/>
            <a:ext cx="5118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재고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초과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수량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구매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시도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에러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반환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6900" y="9677400"/>
            <a:ext cx="5473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이미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취소된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영수증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취소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요청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-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에러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반환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53200" y="9677400"/>
            <a:ext cx="5473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10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초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이내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중복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결제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-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에러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반환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96800" y="7594600"/>
            <a:ext cx="5473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결과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4 Regular"/>
              </a:rPr>
              <a:t>확인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2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14900" y="0"/>
            <a:ext cx="13487400" cy="1027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62600" y="546100"/>
            <a:ext cx="12192000" cy="9182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87400" y="330200"/>
            <a:ext cx="9347200" cy="1651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전월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대비</a:t>
            </a:r>
          </a:p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소비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금액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조회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2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14900" y="0"/>
            <a:ext cx="13487400" cy="1027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62600" y="533400"/>
            <a:ext cx="12192000" cy="922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87400" y="266700"/>
            <a:ext cx="9347200" cy="1651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베스트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리뷰</a:t>
            </a:r>
          </a:p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선정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2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14900" y="0"/>
            <a:ext cx="13487400" cy="1027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62600" y="596900"/>
            <a:ext cx="12192000" cy="910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87400" y="266700"/>
            <a:ext cx="9347200" cy="1651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매장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매출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분석</a:t>
            </a:r>
            <a:b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</a:b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-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전월</a:t>
            </a: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대비</a:t>
            </a: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판매량</a:t>
            </a: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분석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46600" y="-3086100"/>
            <a:ext cx="16281400" cy="16471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05000" y="4584700"/>
            <a:ext cx="4533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6000" b="false" i="false" u="none" strike="noStrike" spc="-200">
                <a:solidFill>
                  <a:srgbClr val="000000"/>
                </a:solidFill>
                <a:ea typeface="S-Core Dream 9 Black"/>
              </a:rPr>
              <a:t>목차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96100" y="1536700"/>
            <a:ext cx="27559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96100" y="1104900"/>
            <a:ext cx="27940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400" b="false" i="false" u="none" strike="noStrike">
                <a:solidFill>
                  <a:srgbClr val="EEEEEE"/>
                </a:solidFill>
                <a:latin typeface="S-Core Dream 6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96100" y="2032000"/>
            <a:ext cx="2819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400" b="false" i="false" u="none" strike="noStrike">
                <a:solidFill>
                  <a:srgbClr val="EEEEEE"/>
                </a:solidFill>
                <a:ea typeface="S-Core Dream 6 Bold"/>
              </a:rPr>
              <a:t>팀원</a:t>
            </a:r>
            <a:r>
              <a:rPr lang="en-US" sz="2400" b="false" i="false" u="none" strike="noStrike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>
                <a:solidFill>
                  <a:srgbClr val="EEEEEE"/>
                </a:solidFill>
                <a:ea typeface="S-Core Dream 6 Bold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61600" y="1536700"/>
            <a:ext cx="27559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61600" y="1104900"/>
            <a:ext cx="27940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400" b="false" i="false" u="none" strike="noStrike">
                <a:solidFill>
                  <a:srgbClr val="EEEEEE"/>
                </a:solidFill>
                <a:latin typeface="S-Core Dream 6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61600" y="2032000"/>
            <a:ext cx="2819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서비스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소개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627100" y="1536700"/>
            <a:ext cx="27559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627100" y="1104900"/>
            <a:ext cx="27940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400" b="false" i="false" u="none" strike="noStrike">
                <a:solidFill>
                  <a:srgbClr val="EEEEEE"/>
                </a:solidFill>
                <a:latin typeface="S-Core Dream 6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27100" y="2032000"/>
            <a:ext cx="2819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서비스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개요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및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배경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96100" y="4660900"/>
            <a:ext cx="27559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96100" y="4229100"/>
            <a:ext cx="27940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400" b="false" i="false" u="none" strike="noStrike">
                <a:solidFill>
                  <a:srgbClr val="EEEEEE"/>
                </a:solidFill>
                <a:latin typeface="S-Core Dream 6 Bold"/>
              </a:rPr>
              <a:t>04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61600" y="4660900"/>
            <a:ext cx="27559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261600" y="4229100"/>
            <a:ext cx="27940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400" b="false" i="false" u="none" strike="noStrike">
                <a:solidFill>
                  <a:srgbClr val="EEEEEE"/>
                </a:solidFill>
                <a:latin typeface="S-Core Dream 6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96100" y="5143500"/>
            <a:ext cx="2819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시장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조사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 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627100" y="4660900"/>
            <a:ext cx="27559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627100" y="4229100"/>
            <a:ext cx="27940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400" b="false" i="false" u="none" strike="noStrike">
                <a:solidFill>
                  <a:srgbClr val="EEEEEE"/>
                </a:solidFill>
                <a:latin typeface="S-Core Dream 6 Bold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27100" y="5143500"/>
            <a:ext cx="2819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USECASE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61600" y="5143500"/>
            <a:ext cx="2819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주요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기능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소개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08800" y="7772400"/>
            <a:ext cx="2755900" cy="12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6896100" y="7340600"/>
            <a:ext cx="2794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400" b="false" i="false" u="none" strike="noStrike">
                <a:solidFill>
                  <a:srgbClr val="EEEEEE"/>
                </a:solidFill>
                <a:latin typeface="S-Core Dream 6 Bold"/>
              </a:rPr>
              <a:t>07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74300" y="7772400"/>
            <a:ext cx="2755900" cy="12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261600" y="7340600"/>
            <a:ext cx="2794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400" b="false" i="false" u="none" strike="noStrike">
                <a:solidFill>
                  <a:srgbClr val="EEEEEE"/>
                </a:solidFill>
                <a:latin typeface="S-Core Dream 6 Bold"/>
              </a:rPr>
              <a:t>08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08800" y="8267700"/>
            <a:ext cx="2819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물리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모델링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639800" y="7772400"/>
            <a:ext cx="2755900" cy="127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3627100" y="7340600"/>
            <a:ext cx="2794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400" b="false" i="false" u="none" strike="noStrike">
                <a:solidFill>
                  <a:srgbClr val="EEEEEE"/>
                </a:solidFill>
                <a:latin typeface="S-Core Dream 6 Bold"/>
              </a:rPr>
              <a:t>09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27100" y="8267700"/>
            <a:ext cx="2819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쿼리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성능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향상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61600" y="8267700"/>
            <a:ext cx="2819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주요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기능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 </a:t>
            </a:r>
            <a:r>
              <a:rPr lang="ko-KR" sz="2400" b="false" i="false" u="none" strike="noStrike" spc="-100">
                <a:solidFill>
                  <a:srgbClr val="EEEEEE"/>
                </a:solidFill>
                <a:ea typeface="S-Core Dream 6 Bold"/>
              </a:rPr>
              <a:t>구현</a:t>
            </a:r>
            <a:r>
              <a:rPr lang="en-US" sz="2400" b="false" i="false" u="none" strike="noStrike" spc="-100">
                <a:solidFill>
                  <a:srgbClr val="EEEEEE"/>
                </a:solidFill>
                <a:latin typeface="S-Core Dream 6 Bold"/>
              </a:rPr>
              <a:t> 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2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14900" y="0"/>
            <a:ext cx="13487400" cy="1027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62600" y="482600"/>
            <a:ext cx="12192000" cy="461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62600" y="5207000"/>
            <a:ext cx="12192000" cy="4584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7200" y="368300"/>
            <a:ext cx="9347200" cy="2413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매장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매출</a:t>
            </a:r>
            <a:r>
              <a:rPr lang="en-US" sz="5000" b="false" i="false" u="none" strike="noStrike" spc="-3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  <a:t>분석</a:t>
            </a:r>
            <a:br>
              <a:rPr lang="ko-KR" sz="5000" b="false" i="false" u="none" strike="noStrike" spc="-300">
                <a:solidFill>
                  <a:srgbClr val="FFFFFF"/>
                </a:solidFill>
                <a:ea typeface="S-Core Dream 8 Heavy"/>
              </a:rPr>
            </a:b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-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시간대별</a:t>
            </a: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판매량</a:t>
            </a: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분석</a:t>
            </a:r>
            <a:b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</a:b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-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요일별</a:t>
            </a: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판매량</a:t>
            </a: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분석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 rot="0">
            <a:off x="11861800" y="1866900"/>
            <a:ext cx="6781800" cy="6553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5900" y="520700"/>
            <a:ext cx="146304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5800" b="false" i="false" u="none" strike="noStrike" spc="-200">
                <a:solidFill>
                  <a:srgbClr val="8229FF"/>
                </a:solidFill>
                <a:latin typeface="S-Core Dream 8 Heavy"/>
              </a:rPr>
              <a:t>Trouble Shooting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06600" y="2717800"/>
            <a:ext cx="5359400" cy="3289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66900" y="6426200"/>
            <a:ext cx="45212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-100">
                <a:solidFill>
                  <a:srgbClr val="EA2F2F"/>
                </a:solidFill>
                <a:ea typeface="S-Core Dream 5 Medium"/>
              </a:rPr>
              <a:t>데이터</a:t>
            </a:r>
            <a:r>
              <a:rPr lang="en-US" sz="2800" b="false" i="false" u="none" strike="noStrike" spc="-100">
                <a:solidFill>
                  <a:srgbClr val="EA2F2F"/>
                </a:solidFill>
                <a:latin typeface="S-Core Dream 5 Medium"/>
              </a:rPr>
              <a:t> </a:t>
            </a:r>
            <a:r>
              <a:rPr lang="ko-KR" sz="2800" b="false" i="false" u="none" strike="noStrike" spc="-100">
                <a:solidFill>
                  <a:srgbClr val="EA2F2F"/>
                </a:solidFill>
                <a:ea typeface="S-Core Dream 5 Medium"/>
              </a:rPr>
              <a:t>충돌</a:t>
            </a:r>
            <a:br>
              <a:rPr lang="ko-KR" sz="2800" b="false" i="false" u="none" strike="noStrike" spc="-100">
                <a:solidFill>
                  <a:srgbClr val="EA2F2F"/>
                </a:solidFill>
                <a:ea typeface="S-Core Dream 5 Medium"/>
              </a:rPr>
            </a:br>
            <a:r>
              <a:rPr lang="en-US" sz="2800" b="false" i="false" u="none" strike="noStrike" spc="-100">
                <a:solidFill>
                  <a:srgbClr val="EA2F2F"/>
                </a:solidFill>
                <a:latin typeface="S-Core Dream 5 Medium"/>
              </a:rPr>
              <a:t>&amp;</a:t>
            </a:r>
            <a:br>
              <a:rPr lang="en-US" sz="2800" b="false" i="false" u="none" strike="noStrike" spc="-100">
                <a:solidFill>
                  <a:srgbClr val="EA2F2F"/>
                </a:solidFill>
                <a:latin typeface="S-Core Dream 5 Medium"/>
              </a:rPr>
            </a:br>
            <a:r>
              <a:rPr lang="ko-KR" sz="2800" b="false" i="false" u="none" strike="noStrike" spc="-100">
                <a:solidFill>
                  <a:srgbClr val="EA2F2F"/>
                </a:solidFill>
                <a:ea typeface="S-Core Dream 5 Medium"/>
              </a:rPr>
              <a:t>중복</a:t>
            </a:r>
            <a:r>
              <a:rPr lang="en-US" sz="2800" b="false" i="false" u="none" strike="noStrike" spc="-100">
                <a:solidFill>
                  <a:srgbClr val="EA2F2F"/>
                </a:solidFill>
                <a:latin typeface="S-Core Dream 5 Medium"/>
              </a:rPr>
              <a:t> </a:t>
            </a:r>
            <a:r>
              <a:rPr lang="ko-KR" sz="2800" b="false" i="false" u="none" strike="noStrike" spc="-100">
                <a:solidFill>
                  <a:srgbClr val="EA2F2F"/>
                </a:solidFill>
                <a:ea typeface="S-Core Dream 5 Medium"/>
              </a:rPr>
              <a:t>로직</a:t>
            </a:r>
            <a:r>
              <a:rPr lang="en-US" sz="2800" b="false" i="false" u="none" strike="noStrike" spc="-100">
                <a:solidFill>
                  <a:srgbClr val="EA2F2F"/>
                </a:solidFill>
                <a:latin typeface="S-Core Dream 5 Medium"/>
              </a:rPr>
              <a:t> </a:t>
            </a:r>
            <a:r>
              <a:rPr lang="ko-KR" sz="2800" b="false" i="false" u="none" strike="noStrike" spc="-100">
                <a:solidFill>
                  <a:srgbClr val="EA2F2F"/>
                </a:solidFill>
                <a:ea typeface="S-Core Dream 5 Medium"/>
              </a:rPr>
              <a:t>작성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2133600"/>
            <a:ext cx="3276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EA2F2F"/>
                </a:solidFill>
                <a:latin typeface="Noto Sans CJK KR Bold"/>
              </a:rPr>
              <a:t>Before(</a:t>
            </a:r>
            <a:r>
              <a:rPr lang="ko-KR" sz="2800" b="false" i="false" u="none" strike="noStrike" spc="-100">
                <a:solidFill>
                  <a:srgbClr val="EA2F2F"/>
                </a:solidFill>
                <a:ea typeface="Noto Sans CJK KR Bold"/>
              </a:rPr>
              <a:t>문제</a:t>
            </a:r>
            <a:r>
              <a:rPr lang="en-US" sz="2800" b="false" i="false" u="none" strike="noStrike" spc="-100">
                <a:solidFill>
                  <a:srgbClr val="EA2F2F"/>
                </a:solidFill>
                <a:latin typeface="Noto Sans CJK KR Bold"/>
              </a:rPr>
              <a:t>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54800" y="2717800"/>
            <a:ext cx="5359400" cy="3289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035800" y="6350000"/>
            <a:ext cx="4203700" cy="251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프로젝트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시작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시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테이블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단위로</a:t>
            </a:r>
            <a:b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</a:b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분배하여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영수증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발행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/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취소</a:t>
            </a:r>
            <a:b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</a:b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포인트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적립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/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취소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프로시저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호출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시</a:t>
            </a:r>
            <a:b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</a:b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각각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트랜젝션을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호출하여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 </a:t>
            </a:r>
            <a:b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</a:b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중첩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트랜젝션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발생</a:t>
            </a:r>
            <a:b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</a:b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&amp;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 </a:t>
            </a:r>
            <a:b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</a:b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중복적으로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기능하는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로직을</a:t>
            </a:r>
            <a:b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</a:b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프로시저로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선언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후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호출하여</a:t>
            </a:r>
            <a:b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</a:b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중복로직</a:t>
            </a:r>
            <a:r>
              <a:rPr lang="en-US" sz="1800" b="false" i="false" u="none" strike="noStrike" spc="-100">
                <a:solidFill>
                  <a:srgbClr val="FFB448"/>
                </a:solidFill>
                <a:latin typeface="S-Core Dream 7 ExtraBold"/>
              </a:rPr>
              <a:t> </a:t>
            </a:r>
            <a:r>
              <a:rPr lang="ko-KR" sz="1800" b="false" i="false" u="none" strike="noStrike" spc="-100">
                <a:solidFill>
                  <a:srgbClr val="FFB448"/>
                </a:solidFill>
                <a:ea typeface="S-Core Dream 7 ExtraBold"/>
              </a:rPr>
              <a:t>최소화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0" y="2095500"/>
            <a:ext cx="327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-100">
                <a:solidFill>
                  <a:srgbClr val="FFB448"/>
                </a:solidFill>
                <a:ea typeface="Noto Sans CJK KR Bold"/>
              </a:rPr>
              <a:t>원인</a:t>
            </a:r>
            <a:r>
              <a:rPr lang="en-US" sz="2800" b="false" i="false" u="none" strike="noStrike" spc="-100">
                <a:solidFill>
                  <a:srgbClr val="FFB448"/>
                </a:solidFill>
                <a:latin typeface="Noto Sans CJK KR Bold"/>
              </a:rPr>
              <a:t> </a:t>
            </a:r>
            <a:r>
              <a:rPr lang="ko-KR" sz="2800" b="false" i="false" u="none" strike="noStrike" spc="-100">
                <a:solidFill>
                  <a:srgbClr val="FFB448"/>
                </a:solidFill>
                <a:ea typeface="Noto Sans CJK KR Bold"/>
              </a:rPr>
              <a:t>분석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28400" y="2717800"/>
            <a:ext cx="5359400" cy="3289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325100" y="6337300"/>
            <a:ext cx="7200900" cy="350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100">
                <a:solidFill>
                  <a:srgbClr val="389B48"/>
                </a:solidFill>
                <a:ea typeface="Noto Sans Korean Regular"/>
              </a:rPr>
              <a:t>트랜잭션</a:t>
            </a:r>
            <a:r>
              <a:rPr lang="en-US" sz="23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2300" b="false" i="false" u="none" strike="noStrike" spc="-100">
                <a:solidFill>
                  <a:srgbClr val="389B48"/>
                </a:solidFill>
                <a:ea typeface="Noto Sans Korean Regular"/>
              </a:rPr>
              <a:t>관리</a:t>
            </a:r>
            <a:r>
              <a:rPr lang="en-US" sz="23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2300" b="false" i="false" u="none" strike="noStrike" spc="-100">
                <a:solidFill>
                  <a:srgbClr val="389B48"/>
                </a:solidFill>
                <a:ea typeface="Noto Sans Korean Regular"/>
              </a:rPr>
              <a:t>최적화</a:t>
            </a:r>
          </a:p>
          <a:p>
            <a:pPr algn="ctr" lvl="0">
              <a:lnSpc>
                <a:spcPct val="99600"/>
              </a:lnSpc>
            </a:pPr>
            <a:r>
              <a:rPr lang="en-US" sz="2300" b="false" i="false" u="none" strike="noStrike" spc="-100">
                <a:solidFill>
                  <a:srgbClr val="389B48"/>
                </a:solidFill>
                <a:latin typeface="Noto Sans Korean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상위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프로시저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(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영수증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)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에서만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트랜잭션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관리하여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중복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방지</a:t>
            </a:r>
          </a:p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SP_TRANSACTION_MANAGE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수정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→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정합성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보장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및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롤백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로직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추가</a:t>
            </a:r>
          </a:p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300" b="false" i="false" u="none" strike="noStrike" spc="-100">
                <a:solidFill>
                  <a:srgbClr val="389B48"/>
                </a:solidFill>
                <a:latin typeface="Noto Sans Korean Regular"/>
              </a:rPr>
              <a:t> </a:t>
            </a:r>
            <a:r>
              <a:rPr lang="ko-KR" sz="2300" b="false" i="false" u="none" strike="noStrike" spc="-100">
                <a:solidFill>
                  <a:srgbClr val="389B48"/>
                </a:solidFill>
                <a:ea typeface="Noto Sans Korean Regular"/>
              </a:rPr>
              <a:t>포인트</a:t>
            </a:r>
            <a:r>
              <a:rPr lang="en-US" sz="23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2300" b="false" i="false" u="none" strike="noStrike" spc="-100">
                <a:solidFill>
                  <a:srgbClr val="389B48"/>
                </a:solidFill>
                <a:ea typeface="Noto Sans Korean Regular"/>
              </a:rPr>
              <a:t>프로시저</a:t>
            </a:r>
            <a:r>
              <a:rPr lang="en-US" sz="23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2300" b="false" i="false" u="none" strike="noStrike" spc="-100">
                <a:solidFill>
                  <a:srgbClr val="389B48"/>
                </a:solidFill>
                <a:ea typeface="Noto Sans Korean Regular"/>
              </a:rPr>
              <a:t>개선</a:t>
            </a:r>
          </a:p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SP_MANAGE_POINT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내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기능별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프로시저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분리</a:t>
            </a:r>
          </a:p>
          <a:p>
            <a:pPr algn="ctr" lvl="0">
              <a:lnSpc>
                <a:spcPct val="99600"/>
              </a:lnSpc>
            </a:pP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종속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프로시저에서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트랜잭션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제거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,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호출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순서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최적화</a:t>
            </a:r>
          </a:p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2300" b="false" i="false" u="none" strike="noStrike" spc="-100">
                <a:solidFill>
                  <a:srgbClr val="389B48"/>
                </a:solidFill>
                <a:ea typeface="Noto Sans Korean Regular"/>
              </a:rPr>
              <a:t>유지보수</a:t>
            </a:r>
            <a:r>
              <a:rPr lang="en-US" sz="2300" b="false" i="false" u="none" strike="noStrike" spc="-100">
                <a:solidFill>
                  <a:srgbClr val="389B48"/>
                </a:solidFill>
                <a:latin typeface="Noto Sans Korean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프로시저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플로우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다이어그램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작성으로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로직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명확화</a:t>
            </a:r>
          </a:p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성능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개선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| 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정합성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보장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| 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유지보수</a:t>
            </a:r>
            <a:r>
              <a:rPr lang="en-US" sz="1500" b="false" i="false" u="none" strike="noStrike" spc="-100">
                <a:solidFill>
                  <a:srgbClr val="389B48"/>
                </a:solidFill>
                <a:latin typeface="Noto Sans Korean Regular"/>
              </a:rPr>
              <a:t> </a:t>
            </a:r>
            <a:r>
              <a:rPr lang="ko-KR" sz="1500" b="false" i="false" u="none" strike="noStrike" spc="-100">
                <a:solidFill>
                  <a:srgbClr val="389B48"/>
                </a:solidFill>
                <a:ea typeface="Noto Sans Korean Regular"/>
              </a:rPr>
              <a:t>용이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85600" y="2095500"/>
            <a:ext cx="327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389B48"/>
                </a:solidFill>
                <a:latin typeface="Noto Sans CJK KR Bold"/>
              </a:rPr>
              <a:t>After (</a:t>
            </a:r>
            <a:r>
              <a:rPr lang="ko-KR" sz="2800" b="false" i="false" u="none" strike="noStrike" spc="-100">
                <a:solidFill>
                  <a:srgbClr val="389B48"/>
                </a:solidFill>
                <a:ea typeface="Noto Sans CJK KR Bold"/>
              </a:rPr>
              <a:t>해결</a:t>
            </a:r>
            <a:r>
              <a:rPr lang="en-US" sz="2800" b="false" i="false" u="none" strike="noStrike" spc="-100">
                <a:solidFill>
                  <a:srgbClr val="389B48"/>
                </a:solidFill>
                <a:latin typeface="Noto Sans CJK KR Bold"/>
              </a:rPr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46600" y="-3086100"/>
            <a:ext cx="16281400" cy="1647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9000"/>
          </a:blip>
          <a:stretch>
            <a:fillRect/>
          </a:stretch>
        </p:blipFill>
        <p:spPr>
          <a:xfrm rot="0">
            <a:off x="12712700" y="2197100"/>
            <a:ext cx="5943600" cy="574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 rot="0">
            <a:off x="6718300" y="1143000"/>
            <a:ext cx="8013700" cy="8013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128000" y="3530600"/>
            <a:ext cx="24422100" cy="2489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0" b="false" i="false" u="none" strike="noStrike" spc="-700">
                <a:solidFill>
                  <a:srgbClr val="FFFFFF"/>
                </a:solidFill>
                <a:latin typeface="S-Core Dream 8 Heavy"/>
              </a:rPr>
              <a:t>Q</a:t>
            </a:r>
            <a:r>
              <a:rPr lang="en-US" sz="14000" b="false" i="false" u="none" strike="noStrike" spc="-700">
                <a:solidFill>
                  <a:srgbClr val="FFFFFF"/>
                </a:solidFill>
                <a:latin typeface="S-Core Dream 8 Heavy"/>
              </a:rPr>
              <a:t>&amp;</a:t>
            </a:r>
            <a:r>
              <a:rPr lang="en-US" sz="14000" b="false" i="false" u="none" strike="noStrike" spc="-700">
                <a:solidFill>
                  <a:srgbClr val="FFFFFF"/>
                </a:solidFill>
                <a:latin typeface="S-Core Dream 8 Heavy"/>
              </a:rPr>
              <a:t>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2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 rot="0">
            <a:off x="9359900" y="2273300"/>
            <a:ext cx="5943600" cy="5740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 rot="0">
            <a:off x="3365500" y="1219200"/>
            <a:ext cx="8013700" cy="8013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473700" y="3937000"/>
            <a:ext cx="7607300" cy="1955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000" b="false" i="false" u="none" strike="noStrike" spc="-600">
                <a:solidFill>
                  <a:srgbClr val="FFFFFF"/>
                </a:solidFill>
                <a:ea typeface="S-Core Dream 6 Bold"/>
              </a:rPr>
              <a:t>감사합니다</a:t>
            </a:r>
            <a:r>
              <a:rPr lang="en-US" sz="11000" b="false" i="false" u="none" strike="noStrike" spc="-600">
                <a:solidFill>
                  <a:srgbClr val="FFFFFF"/>
                </a:solidFill>
                <a:latin typeface="S-Core Dream 6 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0300" y="939800"/>
            <a:ext cx="4953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487"/>
              </a:lnSpc>
            </a:pPr>
            <a:r>
              <a:rPr lang="ko-KR" sz="1600" b="false" i="false" u="none" strike="noStrike" spc="100">
                <a:solidFill>
                  <a:srgbClr val="FFFFFF"/>
                </a:solidFill>
                <a:ea typeface="S-Core Dream 4 Regular"/>
              </a:rPr>
              <a:t>한화</a:t>
            </a:r>
            <a:r>
              <a:rPr lang="en-US" sz="1600" b="false" i="false" u="none" strike="noStrike" spc="100">
                <a:solidFill>
                  <a:srgbClr val="FFFFFF"/>
                </a:solidFill>
                <a:latin typeface="S-Core Dream 4 Regular"/>
              </a:rPr>
              <a:t> BEYOND SW</a:t>
            </a:r>
            <a:r>
              <a:rPr lang="ko-KR" sz="1600" b="false" i="false" u="none" strike="noStrike" spc="100">
                <a:solidFill>
                  <a:srgbClr val="FFFFFF"/>
                </a:solidFill>
                <a:ea typeface="S-Core Dream 4 Regular"/>
              </a:rPr>
              <a:t>캠프</a:t>
            </a:r>
            <a:r>
              <a:rPr lang="en-US" sz="1600" b="false" i="false" u="none" strike="noStrike" spc="100">
                <a:solidFill>
                  <a:srgbClr val="FFFFFF"/>
                </a:solidFill>
                <a:latin typeface="S-Core Dream 4 Regular"/>
              </a:rPr>
              <a:t> 15</a:t>
            </a:r>
            <a:r>
              <a:rPr lang="ko-KR" sz="1600" b="false" i="false" u="none" strike="noStrike" spc="100">
                <a:solidFill>
                  <a:srgbClr val="FFFFFF"/>
                </a:solidFill>
                <a:ea typeface="S-Core Dream 4 Regular"/>
              </a:rPr>
              <a:t>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48700" y="9105900"/>
            <a:ext cx="2362200" cy="236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96900" y="1282700"/>
            <a:ext cx="1714500" cy="171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83000" y="901700"/>
            <a:ext cx="9779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33200" y="5499100"/>
            <a:ext cx="2095500" cy="2146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382500" y="8204200"/>
            <a:ext cx="10033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1700" b="false" i="false" u="none" strike="noStrike">
                <a:solidFill>
                  <a:srgbClr val="595959"/>
                </a:solidFill>
                <a:ea typeface="S-Core Dream 4 Regular"/>
              </a:rPr>
              <a:t>장현영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11000" y="7874000"/>
            <a:ext cx="2133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운전면허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없는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운전사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06500" y="3848100"/>
            <a:ext cx="2095500" cy="2247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287500" y="2959100"/>
            <a:ext cx="21336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1700" b="false" i="false" u="none" strike="noStrike">
                <a:solidFill>
                  <a:srgbClr val="595959"/>
                </a:solidFill>
                <a:ea typeface="S-Core Dream 4 Regular"/>
              </a:rPr>
              <a:t>하채린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87500" y="3454400"/>
            <a:ext cx="2133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안방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갱스터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5000" y="1930400"/>
            <a:ext cx="145669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3600" b="false" i="false" u="none" strike="noStrike" spc="-100">
                <a:solidFill>
                  <a:srgbClr val="000000"/>
                </a:solidFill>
                <a:ea typeface="S-Core Dream 8 Heavy"/>
              </a:rPr>
              <a:t>팀원</a:t>
            </a:r>
            <a:r>
              <a:rPr lang="en-US" sz="36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3600" b="false" i="false" u="none" strike="noStrike" spc="-100">
                <a:solidFill>
                  <a:srgbClr val="000000"/>
                </a:solidFill>
                <a:ea typeface="S-Core Dream 8 Heavy"/>
              </a:rPr>
              <a:t>소개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05000" y="5143500"/>
            <a:ext cx="2095500" cy="2578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905000" y="8051800"/>
            <a:ext cx="21336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1700" b="false" i="false" u="none" strike="noStrike">
                <a:solidFill>
                  <a:srgbClr val="595959"/>
                </a:solidFill>
                <a:ea typeface="S-Core Dream 4 Regular"/>
              </a:rPr>
              <a:t>김태인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05000" y="7848600"/>
            <a:ext cx="2133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맛있는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녀석들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40200" y="3911600"/>
            <a:ext cx="2476500" cy="2451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381500" y="2959100"/>
            <a:ext cx="21336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S-Core Dream 4 Regular"/>
              </a:rPr>
              <a:t> </a:t>
            </a:r>
            <a:r>
              <a:rPr lang="ko-KR" sz="1700" b="false" i="false" u="none" strike="noStrike">
                <a:solidFill>
                  <a:srgbClr val="595959"/>
                </a:solidFill>
                <a:ea typeface="S-Core Dream 4 Regular"/>
              </a:rPr>
              <a:t>박성</a:t>
            </a:r>
            <a:r>
              <a:rPr lang="en-US" sz="1700" b="false" i="false" u="none" strike="noStrike">
                <a:solidFill>
                  <a:srgbClr val="595959"/>
                </a:solidFill>
                <a:latin typeface="S-Core Dream 4 Regular"/>
              </a:rPr>
              <a:t>dragon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81500" y="3454400"/>
            <a:ext cx="21336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팀원의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마음을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요리하는</a:t>
            </a:r>
            <a:b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</a:b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요리사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43700" y="4978400"/>
            <a:ext cx="2095500" cy="2311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442200" y="7886700"/>
            <a:ext cx="7366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1700" b="false" i="false" u="none" strike="noStrike">
                <a:solidFill>
                  <a:srgbClr val="595959"/>
                </a:solidFill>
                <a:ea typeface="S-Core Dream 4 Regular"/>
              </a:rPr>
              <a:t>박양하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31000" y="7581900"/>
            <a:ext cx="2133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강원도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대암산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에임핵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사냥꾼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 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34500" y="4076700"/>
            <a:ext cx="2095500" cy="2324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639300" y="2959100"/>
            <a:ext cx="11938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1700" b="false" i="false" u="none" strike="noStrike">
                <a:solidFill>
                  <a:srgbClr val="595959"/>
                </a:solidFill>
                <a:ea typeface="S-Core Dream 4 Regular"/>
              </a:rPr>
              <a:t>장건희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21800" y="3454400"/>
            <a:ext cx="21336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버스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운영을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전공으로한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b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</a:b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버스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S-Core Dream 6 Bold"/>
              </a:rPr>
              <a:t>승객</a:t>
            </a:r>
            <a:r>
              <a:rPr lang="en-US" sz="1300" b="false" i="false" u="none" strike="noStrike">
                <a:solidFill>
                  <a:srgbClr val="595959"/>
                </a:solidFill>
                <a:latin typeface="S-Core Dream 6 Bold"/>
              </a:rPr>
              <a:t>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46900" y="4000500"/>
            <a:ext cx="9118600" cy="36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" y="596900"/>
            <a:ext cx="5892800" cy="908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53200" y="7353300"/>
            <a:ext cx="13335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89700" y="5410200"/>
            <a:ext cx="1358900" cy="1358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21500" y="3187700"/>
            <a:ext cx="1457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4200" b="false" i="false" u="none" strike="noStrike" spc="-100">
                <a:solidFill>
                  <a:srgbClr val="000000"/>
                </a:solidFill>
                <a:ea typeface="S-Core Dream 8 Heavy"/>
              </a:rPr>
              <a:t>모든</a:t>
            </a:r>
            <a:r>
              <a:rPr lang="en-US" sz="42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200" b="false" i="false" u="none" strike="noStrike" spc="-100">
                <a:solidFill>
                  <a:srgbClr val="000000"/>
                </a:solidFill>
                <a:ea typeface="S-Core Dream 8 Heavy"/>
              </a:rPr>
              <a:t>모바일</a:t>
            </a:r>
            <a:r>
              <a:rPr lang="en-US" sz="42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200" b="false" i="false" u="none" strike="noStrike" spc="-100">
                <a:solidFill>
                  <a:srgbClr val="000000"/>
                </a:solidFill>
                <a:ea typeface="S-Core Dream 8 Heavy"/>
              </a:rPr>
              <a:t>영수증을</a:t>
            </a:r>
            <a:r>
              <a:rPr lang="en-US" sz="42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200" b="false" i="false" u="none" strike="noStrike" spc="-100">
                <a:solidFill>
                  <a:srgbClr val="8229FF"/>
                </a:solidFill>
                <a:ea typeface="S-Core Dream 8 Heavy"/>
              </a:rPr>
              <a:t>하나의</a:t>
            </a:r>
            <a:r>
              <a:rPr lang="en-US" sz="42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200" b="false" i="false" u="none" strike="noStrike" spc="-100">
                <a:solidFill>
                  <a:srgbClr val="000000"/>
                </a:solidFill>
                <a:ea typeface="S-Core Dream 8 Heavy"/>
              </a:rPr>
              <a:t>플랫폼에서</a:t>
            </a:r>
            <a:r>
              <a:rPr lang="en-US" sz="4200" b="false" i="false" u="none" strike="noStrike" spc="-100">
                <a:solidFill>
                  <a:srgbClr val="000000"/>
                </a:solidFill>
                <a:latin typeface="S-Core Dream 8 Heavy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46900" y="1701800"/>
            <a:ext cx="14655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7200" b="false" i="false" u="none" strike="noStrike" spc="-200">
                <a:solidFill>
                  <a:srgbClr val="8229FF"/>
                </a:solidFill>
                <a:latin typeface="S-Core Dream 8 Heavy"/>
              </a:rPr>
              <a:t>B</a:t>
            </a:r>
            <a:r>
              <a:rPr lang="en-US" sz="7200" b="false" i="false" u="none" strike="noStrike" spc="-200">
                <a:solidFill>
                  <a:srgbClr val="8229FF"/>
                </a:solidFill>
                <a:latin typeface="S-Core Dream 8 Heavy"/>
              </a:rPr>
              <a:t>ILLON</a:t>
            </a:r>
            <a:r>
              <a:rPr lang="ko-KR" sz="7200" b="false" i="false" u="none" strike="noStrike" spc="-200">
                <a:solidFill>
                  <a:srgbClr val="000000"/>
                </a:solidFill>
                <a:ea typeface="S-Core Dream 8 Heavy"/>
              </a:rPr>
              <a:t>의</a:t>
            </a:r>
            <a:r>
              <a:rPr lang="en-US" sz="72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7200" b="false" i="false" u="none" strike="noStrike" spc="-200">
                <a:solidFill>
                  <a:srgbClr val="000000"/>
                </a:solidFill>
                <a:ea typeface="S-Core Dream 8 Heavy"/>
              </a:rPr>
              <a:t>서비스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91500" y="5829300"/>
            <a:ext cx="8978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하나의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앱에서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모든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모바일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영수증을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자동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통합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관리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91500" y="7670800"/>
            <a:ext cx="8978900" cy="110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결제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내역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기반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소비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패턴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분석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리뷰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작성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포인트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적립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등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다양한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혜택</a:t>
            </a:r>
            <a:r>
              <a:rPr lang="en-US" sz="3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S-Core Dream 5 Medium"/>
              </a:rPr>
              <a:t>제공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3683000"/>
            <a:ext cx="9461500" cy="6096000"/>
          </a:xfrm>
          <a:prstGeom prst="rect">
            <a:avLst/>
          </a:prstGeom>
          <a:effectLst>
            <a:outerShdw dir="2700000" dist="421705" blurRad="1062385">
              <a:srgbClr val="000000">
                <a:alpha val="16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10591800" y="3708400"/>
            <a:ext cx="124333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3800" b="false" i="false" u="none" strike="noStrike" spc="-100">
                <a:solidFill>
                  <a:srgbClr val="8229FF"/>
                </a:solidFill>
                <a:latin typeface="S-Core Dream 8 Heavy"/>
              </a:rPr>
              <a:t>" </a:t>
            </a:r>
            <a:r>
              <a:rPr lang="ko-KR" sz="3800" b="false" i="false" u="none" strike="noStrike" spc="-100">
                <a:solidFill>
                  <a:srgbClr val="8229FF"/>
                </a:solidFill>
                <a:ea typeface="S-Core Dream 8 Heavy"/>
              </a:rPr>
              <a:t>종이</a:t>
            </a:r>
            <a:r>
              <a:rPr lang="en-US" sz="3800" b="false" i="false" u="none" strike="noStrike" spc="-100">
                <a:solidFill>
                  <a:srgbClr val="8229FF"/>
                </a:solidFill>
                <a:latin typeface="S-Core Dream 8 Heavy"/>
              </a:rPr>
              <a:t> </a:t>
            </a:r>
            <a:r>
              <a:rPr lang="ko-KR" sz="3800" b="false" i="false" u="none" strike="noStrike" spc="-100">
                <a:solidFill>
                  <a:srgbClr val="8229FF"/>
                </a:solidFill>
                <a:ea typeface="S-Core Dream 8 Heavy"/>
              </a:rPr>
              <a:t>영수증의</a:t>
            </a:r>
            <a:r>
              <a:rPr lang="en-US" sz="3800" b="false" i="false" u="none" strike="noStrike" spc="-100">
                <a:solidFill>
                  <a:srgbClr val="8229FF"/>
                </a:solidFill>
                <a:latin typeface="S-Core Dream 8 Heavy"/>
              </a:rPr>
              <a:t> </a:t>
            </a:r>
            <a:r>
              <a:rPr lang="ko-KR" sz="3800" b="false" i="false" u="none" strike="noStrike" spc="-100">
                <a:solidFill>
                  <a:srgbClr val="8229FF"/>
                </a:solidFill>
                <a:ea typeface="S-Core Dream 8 Heavy"/>
              </a:rPr>
              <a:t>환경오염</a:t>
            </a:r>
            <a:r>
              <a:rPr lang="en-US" sz="3800" b="false" i="false" u="none" strike="noStrike" spc="-100">
                <a:solidFill>
                  <a:srgbClr val="8229FF"/>
                </a:solidFill>
                <a:latin typeface="S-Core Dream 8 Heavy"/>
              </a:rPr>
              <a:t> </a:t>
            </a:r>
            <a:r>
              <a:rPr lang="ko-KR" sz="3800" b="false" i="false" u="none" strike="noStrike" spc="-100">
                <a:solidFill>
                  <a:srgbClr val="8229FF"/>
                </a:solidFill>
                <a:ea typeface="S-Core Dream 8 Heavy"/>
              </a:rPr>
              <a:t>심각성</a:t>
            </a:r>
            <a:r>
              <a:rPr lang="en-US" sz="3800" b="false" i="false" u="none" strike="noStrike" spc="-100">
                <a:solidFill>
                  <a:srgbClr val="8229FF"/>
                </a:solidFill>
                <a:latin typeface="S-Core Dream 8 Heavy"/>
              </a:rPr>
              <a:t> "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0600" y="1562100"/>
            <a:ext cx="145923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4400" b="false" i="false" u="none" strike="noStrike" spc="-100">
                <a:solidFill>
                  <a:srgbClr val="000000"/>
                </a:solidFill>
                <a:ea typeface="S-Core Dream 8 Heavy"/>
              </a:rPr>
              <a:t>서비스</a:t>
            </a:r>
            <a:r>
              <a:rPr lang="en-US" sz="44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400" b="false" i="false" u="none" strike="noStrike" spc="-100">
                <a:solidFill>
                  <a:srgbClr val="000000"/>
                </a:solidFill>
                <a:ea typeface="S-Core Dream 8 Heavy"/>
              </a:rPr>
              <a:t>개요</a:t>
            </a:r>
            <a:r>
              <a:rPr lang="en-US" sz="44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400" b="false" i="false" u="none" strike="noStrike" spc="-100">
                <a:solidFill>
                  <a:srgbClr val="000000"/>
                </a:solidFill>
                <a:ea typeface="S-Core Dream 8 Heavy"/>
              </a:rPr>
              <a:t>및</a:t>
            </a:r>
            <a:r>
              <a:rPr lang="en-US" sz="44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400" b="false" i="false" u="none" strike="noStrike" spc="-100">
                <a:solidFill>
                  <a:srgbClr val="000000"/>
                </a:solidFill>
                <a:ea typeface="S-Core Dream 8 Heavy"/>
              </a:rPr>
              <a:t>배경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91800" y="5156200"/>
            <a:ext cx="7416800" cy="330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현재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종이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영수증은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환경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오염의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주요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원인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중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하나</a:t>
            </a:r>
            <a:b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</a:b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매년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수십억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장이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발행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엄청난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양의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종이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낭비와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탄소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배출을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초래</a:t>
            </a:r>
            <a:b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</a:b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BPA(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비스페놀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A)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등의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유해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화학물질을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포함하고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있어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재활용이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불가능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737600" y="3759200"/>
            <a:ext cx="9067800" cy="4368800"/>
          </a:xfrm>
          <a:prstGeom prst="rect">
            <a:avLst/>
          </a:prstGeom>
          <a:effectLst>
            <a:outerShdw dir="2700000" dist="369834" blurRad="594554">
              <a:srgbClr val="000000">
                <a:alpha val="15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812800" y="3733800"/>
            <a:ext cx="124333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3800" b="false" i="false" u="none" strike="noStrike" spc="-100">
                <a:solidFill>
                  <a:srgbClr val="8229FF"/>
                </a:solidFill>
                <a:latin typeface="S-Core Dream 8 Heavy"/>
              </a:rPr>
              <a:t>" </a:t>
            </a:r>
            <a:r>
              <a:rPr lang="ko-KR" sz="3800" b="false" i="false" u="none" strike="noStrike" spc="-100">
                <a:solidFill>
                  <a:srgbClr val="8229FF"/>
                </a:solidFill>
                <a:ea typeface="S-Core Dream 8 Heavy"/>
              </a:rPr>
              <a:t>정부의</a:t>
            </a:r>
            <a:r>
              <a:rPr lang="en-US" sz="3800" b="false" i="false" u="none" strike="noStrike" spc="-100">
                <a:solidFill>
                  <a:srgbClr val="8229FF"/>
                </a:solidFill>
                <a:latin typeface="S-Core Dream 8 Heavy"/>
              </a:rPr>
              <a:t> </a:t>
            </a:r>
            <a:r>
              <a:rPr lang="ko-KR" sz="3800" b="false" i="false" u="none" strike="noStrike" spc="-100">
                <a:solidFill>
                  <a:srgbClr val="8229FF"/>
                </a:solidFill>
                <a:ea typeface="S-Core Dream 8 Heavy"/>
              </a:rPr>
              <a:t>시행</a:t>
            </a:r>
            <a:r>
              <a:rPr lang="en-US" sz="3800" b="false" i="false" u="none" strike="noStrike" spc="-100">
                <a:solidFill>
                  <a:srgbClr val="8229FF"/>
                </a:solidFill>
                <a:latin typeface="S-Core Dream 8 Heavy"/>
              </a:rPr>
              <a:t> </a:t>
            </a:r>
            <a:r>
              <a:rPr lang="ko-KR" sz="3800" b="false" i="false" u="none" strike="noStrike" spc="-100">
                <a:solidFill>
                  <a:srgbClr val="8229FF"/>
                </a:solidFill>
                <a:ea typeface="S-Core Dream 8 Heavy"/>
              </a:rPr>
              <a:t>및</a:t>
            </a:r>
            <a:r>
              <a:rPr lang="en-US" sz="3800" b="false" i="false" u="none" strike="noStrike" spc="-100">
                <a:solidFill>
                  <a:srgbClr val="8229FF"/>
                </a:solidFill>
                <a:latin typeface="S-Core Dream 8 Heavy"/>
              </a:rPr>
              <a:t> </a:t>
            </a:r>
            <a:r>
              <a:rPr lang="ko-KR" sz="3800" b="false" i="false" u="none" strike="noStrike" spc="-100">
                <a:solidFill>
                  <a:srgbClr val="8229FF"/>
                </a:solidFill>
                <a:ea typeface="S-Core Dream 8 Heavy"/>
              </a:rPr>
              <a:t>한계</a:t>
            </a:r>
            <a:r>
              <a:rPr lang="en-US" sz="3800" b="false" i="false" u="none" strike="noStrike" spc="-100">
                <a:solidFill>
                  <a:srgbClr val="8229FF"/>
                </a:solidFill>
                <a:latin typeface="S-Core Dream 8 Heavy"/>
              </a:rPr>
              <a:t> "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6300" y="5156200"/>
            <a:ext cx="7416800" cy="378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2020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년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민간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업체들과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협업하여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종이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영수증을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전자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영수증으로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관리하는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변환하는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프로젝트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진행</a:t>
            </a:r>
            <a:b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</a:b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업체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간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통합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과정에서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문제가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발생하였고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이로인해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사용자는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업체별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앱을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다운로드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해야되는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번거로움을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야기시킴</a:t>
            </a:r>
            <a:b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</a:b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유의미한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결과를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도출하지</a:t>
            </a:r>
            <a:r>
              <a:rPr lang="en-US" sz="25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S-Core Dream 4 Regular"/>
              </a:rPr>
              <a:t>못함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0600" y="1562100"/>
            <a:ext cx="145923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4400" b="false" i="false" u="none" strike="noStrike" spc="-100">
                <a:solidFill>
                  <a:srgbClr val="000000"/>
                </a:solidFill>
                <a:ea typeface="S-Core Dream 8 Heavy"/>
              </a:rPr>
              <a:t>서비스</a:t>
            </a:r>
            <a:r>
              <a:rPr lang="en-US" sz="44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400" b="false" i="false" u="none" strike="noStrike" spc="-100">
                <a:solidFill>
                  <a:srgbClr val="000000"/>
                </a:solidFill>
                <a:ea typeface="S-Core Dream 8 Heavy"/>
              </a:rPr>
              <a:t>개요</a:t>
            </a:r>
            <a:r>
              <a:rPr lang="en-US" sz="44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400" b="false" i="false" u="none" strike="noStrike" spc="-100">
                <a:solidFill>
                  <a:srgbClr val="000000"/>
                </a:solidFill>
                <a:ea typeface="S-Core Dream 8 Heavy"/>
              </a:rPr>
              <a:t>및</a:t>
            </a:r>
            <a:r>
              <a:rPr lang="en-US" sz="44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400" b="false" i="false" u="none" strike="noStrike" spc="-100">
                <a:solidFill>
                  <a:srgbClr val="000000"/>
                </a:solidFill>
                <a:ea typeface="S-Core Dream 8 Heavy"/>
              </a:rPr>
              <a:t>배경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3302000"/>
            <a:ext cx="4673600" cy="4673600"/>
          </a:xfrm>
          <a:prstGeom prst="rect">
            <a:avLst/>
          </a:prstGeom>
          <a:effectLst>
            <a:outerShdw dir="2700000" dist="188916" blurRad="633379">
              <a:srgbClr val="000000">
                <a:alpha val="31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23100" y="3302000"/>
            <a:ext cx="4673600" cy="4673600"/>
          </a:xfrm>
          <a:prstGeom prst="rect">
            <a:avLst/>
          </a:prstGeom>
          <a:effectLst>
            <a:outerShdw dir="2700000" dist="188916" blurRad="633379">
              <a:srgbClr val="000000">
                <a:alpha val="31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93700" y="3302000"/>
            <a:ext cx="4673600" cy="4673600"/>
          </a:xfrm>
          <a:prstGeom prst="rect">
            <a:avLst/>
          </a:prstGeom>
          <a:effectLst>
            <a:outerShdw dir="2700000" dist="188916" blurRad="633379">
              <a:srgbClr val="000000">
                <a:alpha val="31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952500" y="838200"/>
            <a:ext cx="145923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4700" b="false" i="false" u="none" strike="noStrike" spc="-100">
                <a:solidFill>
                  <a:srgbClr val="8229FF"/>
                </a:solidFill>
                <a:ea typeface="S-Core Dream 8 Heavy"/>
              </a:rPr>
              <a:t>시장</a:t>
            </a:r>
            <a:r>
              <a:rPr lang="en-US" sz="4700" b="false" i="false" u="none" strike="noStrike" spc="-100">
                <a:solidFill>
                  <a:srgbClr val="8229FF"/>
                </a:solidFill>
                <a:latin typeface="S-Core Dream 8 Heavy"/>
              </a:rPr>
              <a:t> </a:t>
            </a:r>
            <a:r>
              <a:rPr lang="ko-KR" sz="4700" b="false" i="false" u="none" strike="noStrike" spc="-100">
                <a:solidFill>
                  <a:srgbClr val="8229FF"/>
                </a:solidFill>
                <a:ea typeface="S-Core Dream 8 Heavy"/>
              </a:rPr>
              <a:t>조사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8242300"/>
            <a:ext cx="50800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800" b="false" i="false" u="none" strike="noStrike" spc="-100">
                <a:solidFill>
                  <a:srgbClr val="000000"/>
                </a:solidFill>
                <a:ea typeface="S-Core Dream 7 ExtraBold"/>
              </a:rPr>
              <a:t>한국전자영수증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S-Core Dream 7 ExtraBold"/>
              </a:rPr>
              <a:t> (KDR)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42100" y="8242300"/>
            <a:ext cx="50800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800" b="false" i="false" u="none" strike="noStrike" spc="-100">
                <a:solidFill>
                  <a:srgbClr val="000000"/>
                </a:solidFill>
                <a:ea typeface="S-Core Dream 7 ExtraBold"/>
              </a:rPr>
              <a:t>우체국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S-Core Dream 7 ExtraBold"/>
              </a:rPr>
              <a:t>모바일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S-Core Dream 7 ExtraBold"/>
              </a:rPr>
              <a:t>영수증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90500" y="8242300"/>
            <a:ext cx="50800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800" b="false" i="false" u="none" strike="noStrike" spc="-100">
                <a:solidFill>
                  <a:srgbClr val="000000"/>
                </a:solidFill>
                <a:ea typeface="S-Core Dream 7 ExtraBold"/>
              </a:rPr>
              <a:t>이마트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S-Core Dream 7 ExtraBold"/>
              </a:rPr>
              <a:t>앱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S-Core Dream 7 ExtraBold"/>
              </a:rPr>
              <a:t>전자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S-Core Dream 7 ExtraBold"/>
              </a:rPr>
              <a:t>영수증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10500" y="571500"/>
            <a:ext cx="9220200" cy="9220200"/>
          </a:xfrm>
          <a:prstGeom prst="rect">
            <a:avLst/>
          </a:prstGeom>
          <a:effectLst>
            <a:outerShdw dir="2700000" dist="851036" blurRad="846537">
              <a:srgbClr val="000000">
                <a:alpha val="5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1905000" y="5321300"/>
            <a:ext cx="56134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1800" b="false" i="false" u="none" strike="noStrike">
                <a:solidFill>
                  <a:srgbClr val="595959"/>
                </a:solidFill>
                <a:ea typeface="S-Core Dream 5 Medium"/>
              </a:rPr>
              <a:t>모바일</a:t>
            </a:r>
            <a:r>
              <a:rPr lang="en-US" sz="1800" b="false" i="false" u="none" strike="noStrike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S-Core Dream 5 Medium"/>
              </a:rPr>
              <a:t>영수증으로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S-Core Dream 5 Medium"/>
              </a:rPr>
              <a:t>세상을</a:t>
            </a:r>
            <a:r>
              <a:rPr lang="en-US" sz="1800" b="false" i="false" u="none" strike="noStrike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S-Core Dream 5 Medium"/>
              </a:rPr>
              <a:t>아름답게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5000" y="4254500"/>
            <a:ext cx="56769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400" b="false" i="false" u="none" strike="noStrike" spc="-100">
                <a:solidFill>
                  <a:srgbClr val="8229FF"/>
                </a:solidFill>
                <a:latin typeface="S-Core Dream 8 Heavy"/>
              </a:rPr>
              <a:t>BILLON</a:t>
            </a:r>
            <a:r>
              <a:rPr lang="ko-KR" sz="4400" b="false" i="false" u="none" strike="noStrike" spc="-100">
                <a:solidFill>
                  <a:srgbClr val="000000"/>
                </a:solidFill>
                <a:ea typeface="S-Core Dream 8 Heavy"/>
              </a:rPr>
              <a:t>의</a:t>
            </a:r>
            <a:r>
              <a:rPr lang="en-US" sz="44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400" b="false" i="false" u="none" strike="noStrike" spc="-100">
                <a:solidFill>
                  <a:srgbClr val="000000"/>
                </a:solidFill>
                <a:ea typeface="S-Core Dream 8 Heavy"/>
              </a:rPr>
              <a:t>주요</a:t>
            </a:r>
            <a:r>
              <a:rPr lang="en-US" sz="44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4400" b="false" i="false" u="none" strike="noStrike" spc="-100">
                <a:solidFill>
                  <a:srgbClr val="000000"/>
                </a:solidFill>
                <a:ea typeface="S-Core Dream 8 Heavy"/>
              </a:rPr>
              <a:t>기능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0">
            <a:off x="10718800" y="3530600"/>
            <a:ext cx="3390900" cy="321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59600" y="6921500"/>
            <a:ext cx="1689100" cy="1663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63700" y="2768600"/>
            <a:ext cx="1892300" cy="153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85200" y="2908300"/>
            <a:ext cx="1866900" cy="139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53800" y="127000"/>
            <a:ext cx="2044700" cy="148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824200" y="6921500"/>
            <a:ext cx="1866900" cy="1308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125200" y="4711700"/>
            <a:ext cx="25527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통합</a:t>
            </a: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관리</a:t>
            </a:r>
            <a:r>
              <a:rPr lang="en-US" sz="2300" b="false" i="false" u="none" strike="noStrike" spc="-1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2300" b="false" i="false" u="none" strike="noStrike" spc="-100">
                <a:solidFill>
                  <a:srgbClr val="FFFFFF"/>
                </a:solidFill>
                <a:ea typeface="S-Core Dream 8 Heavy"/>
              </a:rPr>
              <a:t>서비스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37900" y="5334000"/>
            <a:ext cx="25400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S-Core Dream 4 Regular"/>
              </a:rPr>
              <a:t>다양한</a:t>
            </a:r>
            <a:r>
              <a:rPr lang="en-US" sz="16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S-Core Dream 4 Regular"/>
              </a:rPr>
              <a:t>혜택과</a:t>
            </a:r>
            <a:r>
              <a:rPr lang="en-US" sz="16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S-Core Dream 4 Regular"/>
              </a:rPr>
              <a:t>함께</a:t>
            </a:r>
            <a:r>
              <a:rPr lang="en-US" sz="16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S-Core Dream 4 Regular"/>
              </a:rPr>
              <a:t>환경을</a:t>
            </a:r>
            <a:r>
              <a:rPr lang="en-US" sz="16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S-Core Dream 4 Regular"/>
              </a:rPr>
              <a:t>지키는</a:t>
            </a:r>
            <a:r>
              <a:rPr lang="en-US" sz="16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S-Core Dream 4 Regular"/>
              </a:rPr>
              <a:t>스마트한</a:t>
            </a:r>
            <a:r>
              <a:rPr lang="en-US" sz="16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S-Core Dream 4 Regular"/>
              </a:rPr>
              <a:t>소비</a:t>
            </a:r>
            <a:r>
              <a:rPr lang="en-US" sz="16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S-Core Dream 4 Regular"/>
              </a:rPr>
              <a:t>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39300" y="7086600"/>
            <a:ext cx="14859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r" lvl="0">
              <a:lnSpc>
                <a:spcPct val="10955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소비</a:t>
            </a:r>
            <a:r>
              <a:rPr lang="en-US" sz="1700" b="false" i="false" u="none" strike="noStrike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패턴</a:t>
            </a:r>
            <a:r>
              <a:rPr lang="en-US" sz="1700" b="false" i="false" u="none" strike="noStrike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94800" y="7556500"/>
            <a:ext cx="1930400" cy="104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39440"/>
              </a:lnSpc>
            </a:pP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모바일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영수증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데이터를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기반으로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사용자별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소비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패턴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분석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및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성별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,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월별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,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카테고리별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분석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기능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제공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25600" y="4381500"/>
            <a:ext cx="1943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r" lvl="0">
              <a:lnSpc>
                <a:spcPct val="10955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포인트</a:t>
            </a:r>
            <a:r>
              <a:rPr lang="en-US" sz="1700" b="false" i="false" u="none" strike="noStrike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적립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38300" y="4838700"/>
            <a:ext cx="19304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39440"/>
              </a:lnSpc>
            </a:pP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모바일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영수증을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사용할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시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포인트가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적립되며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상품으로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교환가능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34700" y="1905000"/>
            <a:ext cx="30607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모바일</a:t>
            </a:r>
            <a:r>
              <a:rPr lang="en-US" sz="1700" b="false" i="false" u="none" strike="noStrike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영수증</a:t>
            </a:r>
            <a:r>
              <a:rPr lang="en-US" sz="1700" b="false" i="false" u="none" strike="noStrike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통합</a:t>
            </a:r>
            <a:r>
              <a:rPr lang="en-US" sz="1700" b="false" i="false" u="none" strike="noStrike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서비스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42700" y="2349500"/>
            <a:ext cx="193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모든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모바일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영수증을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하나의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플랫폼에서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관리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59800" y="4368800"/>
            <a:ext cx="1943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매출</a:t>
            </a:r>
            <a:r>
              <a:rPr lang="en-US" sz="1700" b="false" i="false" u="none" strike="noStrike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분석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59800" y="4813300"/>
            <a:ext cx="193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매장별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데이터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분석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및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 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관리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16000" y="7086600"/>
            <a:ext cx="1943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리뷰</a:t>
            </a:r>
            <a:r>
              <a:rPr lang="en-US" sz="1700" b="false" i="false" u="none" strike="noStrike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S-Core Dream 8 Heavy"/>
              </a:rPr>
              <a:t>작성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16000" y="7543800"/>
            <a:ext cx="19304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번거로운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과정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없이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등록된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모바일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영수증을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기반으로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리뷰를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작성할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수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S-Core Dream 4 Regular"/>
              </a:rPr>
              <a:t>있다</a:t>
            </a:r>
            <a:r>
              <a:rPr lang="en-US" sz="1300" b="false" i="false" u="none" strike="noStrike">
                <a:solidFill>
                  <a:srgbClr val="FFFFFF"/>
                </a:solidFill>
                <a:latin typeface="S-Core Dream 4 Regular"/>
              </a:rPr>
              <a:t>.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44100" y="596900"/>
            <a:ext cx="6959600" cy="9105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05000" y="5359400"/>
            <a:ext cx="69342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S-Core Dream 8 Heavy"/>
              </a:rPr>
              <a:t>액터별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8 Heavy"/>
              </a:rPr>
              <a:t>주요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8 Heavy"/>
              </a:rPr>
              <a:t>요구사항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8 Heavy"/>
              </a:rPr>
              <a:t>(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8 Heavy"/>
              </a:rPr>
              <a:t>기능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8 Heavy"/>
              </a:rPr>
              <a:t>)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8 Heavy"/>
              </a:rPr>
              <a:t>정리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5000" y="4025900"/>
            <a:ext cx="146304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5800" b="false" i="false" u="none" strike="noStrike" spc="-200">
                <a:solidFill>
                  <a:srgbClr val="8229FF"/>
                </a:solidFill>
                <a:latin typeface="S-Core Dream 8 Heavy"/>
              </a:rPr>
              <a:t>USECASE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